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120" r:id="rId2"/>
    <p:sldId id="2140" r:id="rId3"/>
    <p:sldId id="2138" r:id="rId4"/>
    <p:sldId id="2113" r:id="rId5"/>
    <p:sldId id="2145" r:id="rId6"/>
    <p:sldId id="2147" r:id="rId7"/>
    <p:sldId id="2141" r:id="rId8"/>
    <p:sldId id="2148" r:id="rId9"/>
    <p:sldId id="2149" r:id="rId10"/>
    <p:sldId id="2142" r:id="rId11"/>
    <p:sldId id="2081" r:id="rId12"/>
    <p:sldId id="2146" r:id="rId13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328" y="-96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charset="0"/>
              <a:ea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the Deadhorse Airport (PASC) at 1325 AKDT/2125 UTC showing extreme clear conditions and the sectional coverage of each camera.</a:t>
            </a:r>
            <a:r>
              <a:rPr lang="en-US" baseline="0" dirty="0" smtClean="0"/>
              <a:t>  The SW camera was not functioning</a:t>
            </a:r>
            <a:endParaRPr lang="en-US" dirty="0" smtClean="0"/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the </a:t>
            </a:r>
            <a:r>
              <a:rPr lang="en-US" dirty="0" err="1" smtClean="0"/>
              <a:t>Anaktuvuk</a:t>
            </a:r>
            <a:r>
              <a:rPr lang="en-US" dirty="0" smtClean="0"/>
              <a:t> Pass air</a:t>
            </a:r>
            <a:r>
              <a:rPr lang="en-US" baseline="0" dirty="0" smtClean="0"/>
              <a:t> strip</a:t>
            </a:r>
            <a:r>
              <a:rPr lang="en-US" dirty="0" smtClean="0"/>
              <a:t>  at 1337 AKDT/2137 UTC showing extreme clear conditions and the sectional coverage of each camera.</a:t>
            </a:r>
            <a:r>
              <a:rPr lang="en-US" baseline="0" dirty="0" smtClean="0"/>
              <a:t>  The SW camera was not functioning</a:t>
            </a:r>
            <a:endParaRPr lang="en-US" dirty="0" smtClean="0"/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4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err="1" smtClean="0"/>
              <a:t>AirSWOT</a:t>
            </a:r>
            <a:r>
              <a:rPr lang="en-US" sz="1000" dirty="0" smtClean="0"/>
              <a:t> Campaign #1/July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19 July 2017 (DOY  200) </a:t>
            </a:r>
          </a:p>
          <a:p>
            <a:pPr eaLnBrk="1" hangingPunct="1"/>
            <a:r>
              <a:rPr lang="en-US" sz="2400" b="1" dirty="0" err="1" smtClean="0"/>
              <a:t>AirSWOT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Ka</a:t>
            </a:r>
            <a:r>
              <a:rPr lang="en-US" sz="2400" b="1" dirty="0" smtClean="0"/>
              <a:t>-SPAR: </a:t>
            </a:r>
          </a:p>
          <a:p>
            <a:pPr eaLnBrk="1" hangingPunct="1"/>
            <a:r>
              <a:rPr lang="en-US" sz="2400" b="1" dirty="0" smtClean="0"/>
              <a:t>Sag River Joint Ground-Air Survey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9 at 16.10.4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443" y="1603639"/>
            <a:ext cx="3278405" cy="454908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Sag River Joint Ground-Air Survey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800" b="1" dirty="0"/>
              <a:t>Flight Plan Report: pavelky_0072 (YF West Sag River May 31)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https</a:t>
            </a:r>
            <a:r>
              <a:rPr lang="en-US" sz="1600" u="sng" dirty="0">
                <a:solidFill>
                  <a:srgbClr val="0000FF"/>
                </a:solidFill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</a:rPr>
              <a:t>flightplanning.jpl.nasa.gov</a:t>
            </a:r>
            <a:r>
              <a:rPr lang="en-US" sz="1600" u="sng" dirty="0">
                <a:solidFill>
                  <a:srgbClr val="0000FF"/>
                </a:solidFill>
              </a:rPr>
              <a:t>/</a:t>
            </a:r>
            <a:r>
              <a:rPr lang="en-US" sz="1600" u="sng" dirty="0" err="1">
                <a:solidFill>
                  <a:srgbClr val="0000FF"/>
                </a:solidFill>
              </a:rPr>
              <a:t>cgi</a:t>
            </a:r>
            <a:r>
              <a:rPr lang="en-US" sz="1600" u="sng" dirty="0">
                <a:solidFill>
                  <a:srgbClr val="0000FF"/>
                </a:solidFill>
              </a:rPr>
              <a:t>-bin/</a:t>
            </a:r>
            <a:r>
              <a:rPr lang="en-US" sz="1600" u="sng" dirty="0" err="1">
                <a:solidFill>
                  <a:srgbClr val="0000FF"/>
                </a:solidFill>
              </a:rPr>
              <a:t>report.pl?planID</a:t>
            </a:r>
            <a:r>
              <a:rPr lang="en-US" sz="1600" u="sng" dirty="0">
                <a:solidFill>
                  <a:srgbClr val="0000FF"/>
                </a:solidFill>
              </a:rPr>
              <a:t>=</a:t>
            </a:r>
            <a:r>
              <a:rPr lang="en-US" sz="1600" u="sng" dirty="0" smtClean="0">
                <a:solidFill>
                  <a:srgbClr val="0000FF"/>
                </a:solidFill>
              </a:rPr>
              <a:t>pavelky_0072#</a:t>
            </a:r>
            <a:r>
              <a:rPr lang="en-US" sz="1600" u="sng" dirty="0">
                <a:solidFill>
                  <a:srgbClr val="0000FF"/>
                </a:solidFill>
              </a:rPr>
              <a:t>summary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94928" y="1976264"/>
            <a:ext cx="31683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1 </a:t>
            </a:r>
            <a:r>
              <a:rPr lang="fi-FI" sz="1600" b="1" dirty="0" smtClean="0">
                <a:solidFill>
                  <a:srgbClr val="0000FF"/>
                </a:solidFill>
              </a:rPr>
              <a:t>pave01_063aa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2 </a:t>
            </a:r>
            <a:r>
              <a:rPr lang="fi-FI" sz="1600" b="1" dirty="0" smtClean="0">
                <a:solidFill>
                  <a:srgbClr val="0000FF"/>
                </a:solidFill>
              </a:rPr>
              <a:t>pave02_243aa</a:t>
            </a:r>
            <a:endParaRPr lang="en-US" sz="1600" b="1" dirty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3 </a:t>
            </a:r>
            <a:r>
              <a:rPr lang="fi-FI" sz="1600" b="1" dirty="0" smtClean="0">
                <a:solidFill>
                  <a:srgbClr val="0000FF"/>
                </a:solidFill>
              </a:rPr>
              <a:t>pave03_063aa</a:t>
            </a:r>
            <a:endParaRPr lang="fi-FI" sz="1600" b="1" dirty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4 </a:t>
            </a:r>
            <a:r>
              <a:rPr lang="fi-FI" sz="1600" b="1" dirty="0" smtClean="0">
                <a:solidFill>
                  <a:srgbClr val="0000FF"/>
                </a:solidFill>
              </a:rPr>
              <a:t>pave04_243aa</a:t>
            </a:r>
            <a:endParaRPr lang="fi-FI" sz="1600" b="1" dirty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5 </a:t>
            </a:r>
            <a:r>
              <a:rPr lang="fi-FI" sz="1600" b="1" dirty="0" smtClean="0"/>
              <a:t>pave07_359aa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6 </a:t>
            </a:r>
            <a:r>
              <a:rPr lang="fi-FI" sz="1600" b="1" dirty="0" smtClean="0"/>
              <a:t>pave05_019aa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7 </a:t>
            </a:r>
            <a:r>
              <a:rPr lang="fi-FI" sz="1600" b="1" dirty="0" smtClean="0"/>
              <a:t>pave06_349aa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8 </a:t>
            </a:r>
            <a:r>
              <a:rPr lang="fi-FI" sz="1600" b="1" dirty="0" smtClean="0"/>
              <a:t>pave08_169aa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9 </a:t>
            </a:r>
            <a:r>
              <a:rPr lang="fi-FI" sz="1600" b="1" dirty="0" smtClean="0"/>
              <a:t>pave09_199aa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10 </a:t>
            </a:r>
            <a:r>
              <a:rPr lang="fi-FI" sz="1600" b="1" dirty="0" smtClean="0"/>
              <a:t>pave10_179aa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Lines 1-4 not acquired on 7/19/17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934" y="1565702"/>
            <a:ext cx="3581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Flight plan &amp; acquisition segments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11526" y="4712568"/>
            <a:ext cx="1220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0000FF"/>
                </a:solidFill>
              </a:rPr>
              <a:t>pave01_063aa</a:t>
            </a:r>
          </a:p>
          <a:p>
            <a:r>
              <a:rPr lang="fi-FI" sz="1200" b="1" dirty="0" smtClean="0">
                <a:solidFill>
                  <a:srgbClr val="0000FF"/>
                </a:solidFill>
              </a:rPr>
              <a:t>pave02_243aa</a:t>
            </a:r>
          </a:p>
          <a:p>
            <a:r>
              <a:rPr lang="fi-FI" sz="1200" b="1" dirty="0" smtClean="0">
                <a:solidFill>
                  <a:srgbClr val="0000FF"/>
                </a:solidFill>
              </a:rPr>
              <a:t>pave03_063aa</a:t>
            </a:r>
          </a:p>
          <a:p>
            <a:r>
              <a:rPr lang="fi-FI" sz="1200" b="1" dirty="0">
                <a:solidFill>
                  <a:srgbClr val="0000FF"/>
                </a:solidFill>
              </a:rPr>
              <a:t>p</a:t>
            </a:r>
            <a:r>
              <a:rPr lang="fi-FI" sz="1200" b="1" dirty="0" smtClean="0">
                <a:solidFill>
                  <a:srgbClr val="0000FF"/>
                </a:solidFill>
              </a:rPr>
              <a:t>ave0$_243aa</a:t>
            </a:r>
            <a:endParaRPr lang="fi-FI" sz="1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1512" y="3056384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pave07_359aa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3520" y="2624336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pave05_019aa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3520" y="2120280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pave06_349aa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9678" y="3128392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pave10_179aa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1686" y="2696344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pave09_199aa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1686" y="2192288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pave08_169aa</a:t>
            </a:r>
          </a:p>
        </p:txBody>
      </p:sp>
    </p:spTree>
    <p:extLst>
      <p:ext uri="{BB962C8B-B14F-4D97-AF65-F5344CB8AC3E}">
        <p14:creationId xmlns:p14="http://schemas.microsoft.com/office/powerpoint/2010/main" val="199431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SWOT - Sag River detail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568" y="1580728"/>
            <a:ext cx="2758229" cy="4572000"/>
          </a:xfrm>
          <a:prstGeom prst="rect">
            <a:avLst/>
          </a:prstGeom>
        </p:spPr>
      </p:pic>
      <p:pic>
        <p:nvPicPr>
          <p:cNvPr id="2" name="Picture 1" descr="AirSWOT complete - Sag Rive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5248" y="1616224"/>
            <a:ext cx="2760079" cy="45720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Sag River Joint Ground-Air Survey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952" y="5360640"/>
            <a:ext cx="23762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As-flown lines &amp; acquisition segments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9384" y="5629508"/>
            <a:ext cx="125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Fairbanks AK 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(PAFA)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5807" y="1616224"/>
            <a:ext cx="1987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Deadhorse AK (PASC)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9584" y="1616224"/>
            <a:ext cx="1987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Deadhorse AK (PASC)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3720" y="5576664"/>
            <a:ext cx="15121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Sag River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Area Detail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Content Placeholder 11"/>
          <p:cNvSpPr txBox="1">
            <a:spLocks/>
          </p:cNvSpPr>
          <p:nvPr/>
        </p:nvSpPr>
        <p:spPr bwMode="auto">
          <a:xfrm>
            <a:off x="94928" y="1760240"/>
            <a:ext cx="31683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1 </a:t>
            </a:r>
            <a:r>
              <a:rPr lang="fi-FI" sz="1600" b="1" dirty="0" smtClean="0">
                <a:solidFill>
                  <a:srgbClr val="0000FF"/>
                </a:solidFill>
              </a:rPr>
              <a:t>pave01_063aa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2 </a:t>
            </a:r>
            <a:r>
              <a:rPr lang="fi-FI" sz="1600" b="1" dirty="0" smtClean="0">
                <a:solidFill>
                  <a:srgbClr val="0000FF"/>
                </a:solidFill>
              </a:rPr>
              <a:t>pave02_243aa</a:t>
            </a:r>
            <a:endParaRPr lang="en-US" sz="1600" b="1" dirty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3 </a:t>
            </a:r>
            <a:r>
              <a:rPr lang="fi-FI" sz="1600" b="1" dirty="0" smtClean="0">
                <a:solidFill>
                  <a:srgbClr val="0000FF"/>
                </a:solidFill>
              </a:rPr>
              <a:t>pave03_063aa</a:t>
            </a:r>
            <a:endParaRPr lang="fi-FI" sz="1600" b="1" dirty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4 </a:t>
            </a:r>
            <a:r>
              <a:rPr lang="fi-FI" sz="1600" b="1" dirty="0" smtClean="0">
                <a:solidFill>
                  <a:srgbClr val="0000FF"/>
                </a:solidFill>
              </a:rPr>
              <a:t>pave04_243aa</a:t>
            </a:r>
            <a:endParaRPr lang="fi-FI" sz="1600" b="1" dirty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5 </a:t>
            </a:r>
            <a:r>
              <a:rPr lang="fi-FI" sz="1600" b="1" dirty="0" smtClean="0"/>
              <a:t>pave07_359aa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6 </a:t>
            </a:r>
            <a:r>
              <a:rPr lang="fi-FI" sz="1600" b="1" dirty="0" smtClean="0"/>
              <a:t>pave05_019aa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7 </a:t>
            </a:r>
            <a:r>
              <a:rPr lang="fi-FI" sz="1600" b="1" dirty="0" smtClean="0"/>
              <a:t>pave06_349aa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8 </a:t>
            </a:r>
            <a:r>
              <a:rPr lang="fi-FI" sz="1600" b="1" dirty="0" smtClean="0"/>
              <a:t>pave08_169aa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9 </a:t>
            </a:r>
            <a:r>
              <a:rPr lang="fi-FI" sz="1600" b="1" dirty="0" smtClean="0"/>
              <a:t>pave09_199aa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10 </a:t>
            </a:r>
            <a:r>
              <a:rPr lang="fi-FI" sz="1600" b="1" dirty="0" smtClean="0"/>
              <a:t>pave10_179aa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Lines 1-4 not acquired on 7/19/17</a:t>
            </a:r>
          </a:p>
        </p:txBody>
      </p:sp>
      <p:sp>
        <p:nvSpPr>
          <p:cNvPr id="21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800" b="1" dirty="0"/>
              <a:t>Flight Plan Report: pavelky_0072 (YF West Sag River May 31)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https</a:t>
            </a:r>
            <a:r>
              <a:rPr lang="en-US" sz="1600" u="sng" dirty="0">
                <a:solidFill>
                  <a:srgbClr val="0000FF"/>
                </a:solidFill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</a:rPr>
              <a:t>flightplanning.jpl.nasa.gov</a:t>
            </a:r>
            <a:r>
              <a:rPr lang="en-US" sz="1600" u="sng" dirty="0">
                <a:solidFill>
                  <a:srgbClr val="0000FF"/>
                </a:solidFill>
              </a:rPr>
              <a:t>/</a:t>
            </a:r>
            <a:r>
              <a:rPr lang="en-US" sz="1600" u="sng" dirty="0" err="1">
                <a:solidFill>
                  <a:srgbClr val="0000FF"/>
                </a:solidFill>
              </a:rPr>
              <a:t>cgi</a:t>
            </a:r>
            <a:r>
              <a:rPr lang="en-US" sz="1600" u="sng" dirty="0">
                <a:solidFill>
                  <a:srgbClr val="0000FF"/>
                </a:solidFill>
              </a:rPr>
              <a:t>-bin/</a:t>
            </a:r>
            <a:r>
              <a:rPr lang="en-US" sz="1600" u="sng" dirty="0" err="1">
                <a:solidFill>
                  <a:srgbClr val="0000FF"/>
                </a:solidFill>
              </a:rPr>
              <a:t>report.pl?planID</a:t>
            </a:r>
            <a:r>
              <a:rPr lang="en-US" sz="1600" u="sng" dirty="0">
                <a:solidFill>
                  <a:srgbClr val="0000FF"/>
                </a:solidFill>
              </a:rPr>
              <a:t>=</a:t>
            </a:r>
            <a:r>
              <a:rPr lang="en-US" sz="1600" u="sng" dirty="0" smtClean="0">
                <a:solidFill>
                  <a:srgbClr val="0000FF"/>
                </a:solidFill>
              </a:rPr>
              <a:t>pavelky_0072#</a:t>
            </a:r>
            <a:r>
              <a:rPr lang="en-US" sz="1600" u="sng" dirty="0">
                <a:solidFill>
                  <a:srgbClr val="0000FF"/>
                </a:solidFill>
              </a:rPr>
              <a:t>summary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7576" y="4939625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pave07_359aa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9584" y="3632448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pave05_019aa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27576" y="2491353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</a:rPr>
              <a:t>pave06_349aa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55742" y="5011633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pave10_179aa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27750" y="3704456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pave09_199aa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55742" y="2563361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pave08_169aa</a:t>
            </a:r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Sag River Joint Ground-Air Survey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idx="1"/>
          </p:nvPr>
        </p:nvSpPr>
        <p:spPr bwMode="auto">
          <a:xfrm>
            <a:off x="0" y="1832248"/>
            <a:ext cx="86868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800" b="1" dirty="0" smtClean="0"/>
              <a:t>Quick-look products to be generated</a:t>
            </a:r>
            <a:endParaRPr lang="en-US" sz="2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2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swot-banner.jpeg"/>
          <p:cNvPicPr>
            <a:picLocks noChangeAspect="1"/>
          </p:cNvPicPr>
          <p:nvPr/>
        </p:nvPicPr>
        <p:blipFill rotWithShape="1"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120" y="896144"/>
            <a:ext cx="8686800" cy="6081758"/>
          </a:xfrm>
          <a:prstGeom prst="rect">
            <a:avLst/>
          </a:prstGeom>
        </p:spPr>
      </p:pic>
      <p:pic>
        <p:nvPicPr>
          <p:cNvPr id="2" name="Picture 1" descr="airswot-banner.jpeg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0" y="2051923"/>
            <a:ext cx="8686800" cy="388478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6048672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19 July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200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Sag River Joint Ground-Air Survey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Status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 smtClean="0"/>
              <a:t>N801NA </a:t>
            </a:r>
            <a:r>
              <a:rPr lang="en-US" sz="1800" b="1" dirty="0" err="1" smtClean="0"/>
              <a:t>AirSWOT</a:t>
            </a:r>
            <a:r>
              <a:rPr lang="en-US" sz="1800" b="1" dirty="0" smtClean="0"/>
              <a:t> </a:t>
            </a:r>
            <a:r>
              <a:rPr lang="en-US" sz="1800" b="1" dirty="0"/>
              <a:t>ABoVE CAMPAIGN (CANADA / ALASKA)</a:t>
            </a:r>
            <a:r>
              <a:rPr lang="en-US" sz="1800" b="1" i="1" dirty="0"/>
              <a:t> </a:t>
            </a:r>
            <a:endParaRPr lang="en-US" sz="1800" dirty="0" smtClean="0"/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19 July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Radar: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6600"/>
                </a:solidFill>
              </a:rPr>
              <a:t>Yellow	Failed receiver (socket 5)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Camera: </a:t>
            </a:r>
            <a:r>
              <a:rPr lang="en-US" sz="1800" dirty="0"/>
              <a:t> 	</a:t>
            </a:r>
            <a:r>
              <a:rPr lang="en-US" sz="1800" b="1" dirty="0">
                <a:solidFill>
                  <a:srgbClr val="FF6600"/>
                </a:solidFill>
              </a:rPr>
              <a:t>Yellow	</a:t>
            </a:r>
            <a:r>
              <a:rPr lang="en-US" sz="1800" b="1" dirty="0" smtClean="0">
                <a:solidFill>
                  <a:srgbClr val="FF6600"/>
                </a:solidFill>
              </a:rPr>
              <a:t>Replacement camera</a:t>
            </a:r>
            <a:endParaRPr lang="en-US" sz="1800" dirty="0" smtClean="0"/>
          </a:p>
          <a:p>
            <a:r>
              <a:rPr lang="en-US" sz="1800" dirty="0" smtClean="0"/>
              <a:t>Current </a:t>
            </a:r>
            <a:r>
              <a:rPr lang="en-US" sz="1800" dirty="0"/>
              <a:t>Status of </a:t>
            </a:r>
            <a:r>
              <a:rPr lang="en-US" sz="1800" dirty="0" smtClean="0"/>
              <a:t>Crew: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Deployment Location:  </a:t>
            </a:r>
            <a:r>
              <a:rPr lang="en-US" sz="1800" dirty="0" smtClean="0"/>
              <a:t>Fairbanks International Airport (PAFA)</a:t>
            </a:r>
          </a:p>
          <a:p>
            <a:r>
              <a:rPr lang="en-US" sz="1800" dirty="0" smtClean="0"/>
              <a:t>Crew:  </a:t>
            </a:r>
            <a:r>
              <a:rPr lang="en-US" sz="1800" dirty="0" err="1"/>
              <a:t>Salling</a:t>
            </a:r>
            <a:r>
              <a:rPr lang="en-US" sz="1800" dirty="0"/>
              <a:t>, Posada, Chao, Soto</a:t>
            </a:r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Coordinators: T </a:t>
            </a:r>
            <a:r>
              <a:rPr lang="en-US" sz="1800" dirty="0" err="1" smtClean="0">
                <a:latin typeface="Arial" charset="0"/>
                <a:ea typeface="Calibri" charset="0"/>
              </a:rPr>
              <a:t>Pavelsky</a:t>
            </a:r>
            <a:r>
              <a:rPr lang="en-US" sz="1800" dirty="0" smtClean="0">
                <a:latin typeface="Arial" charset="0"/>
                <a:ea typeface="Calibri" charset="0"/>
              </a:rPr>
              <a:t>, C Rains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</a:t>
            </a:r>
            <a:r>
              <a:rPr lang="en-US" sz="1800" dirty="0" smtClean="0">
                <a:latin typeface="Arial" charset="0"/>
                <a:ea typeface="Calibri" charset="0"/>
              </a:rPr>
              <a:t>L Smith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</a:t>
            </a:r>
            <a:r>
              <a:rPr lang="en-US" sz="1800" dirty="0">
                <a:latin typeface="Arial" charset="0"/>
                <a:ea typeface="Calibri" charset="0"/>
              </a:rPr>
              <a:t>Manager: Y Lou</a:t>
            </a: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0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rswot-banner.jpeg"/>
          <p:cNvPicPr>
            <a:picLocks noChangeAspect="1"/>
          </p:cNvPicPr>
          <p:nvPr/>
        </p:nvPicPr>
        <p:blipFill rotWithShape="1"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120" y="896144"/>
            <a:ext cx="8686800" cy="6081758"/>
          </a:xfrm>
          <a:prstGeom prst="rect">
            <a:avLst/>
          </a:prstGeom>
        </p:spPr>
      </p:pic>
      <p:pic>
        <p:nvPicPr>
          <p:cNvPr id="7" name="Picture 6" descr="airswot-banner.jpeg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0" y="2051923"/>
            <a:ext cx="8686800" cy="388478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Sag River Joint Ground-Air Survey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u="sng" dirty="0" smtClean="0"/>
          </a:p>
          <a:p>
            <a:r>
              <a:rPr lang="en-US" sz="1800" dirty="0" err="1"/>
              <a:t>AirSWOT</a:t>
            </a:r>
            <a:r>
              <a:rPr lang="en-US" sz="1800" dirty="0"/>
              <a:t> team took off around noon today and flew 6 lines in PLAN PAVE_0072. </a:t>
            </a:r>
            <a:endParaRPr lang="en-US" sz="1800" dirty="0" smtClean="0"/>
          </a:p>
          <a:p>
            <a:r>
              <a:rPr lang="en-US" sz="1800" dirty="0" smtClean="0"/>
              <a:t>Camera </a:t>
            </a:r>
            <a:r>
              <a:rPr lang="en-US" sz="1800" dirty="0"/>
              <a:t>&amp; </a:t>
            </a:r>
            <a:r>
              <a:rPr lang="en-US" sz="1800" dirty="0" err="1"/>
              <a:t>KaSPAR</a:t>
            </a:r>
            <a:r>
              <a:rPr lang="en-US" sz="1800" dirty="0"/>
              <a:t> worked well. </a:t>
            </a:r>
            <a:endParaRPr lang="en-US" sz="1800" dirty="0" smtClean="0"/>
          </a:p>
          <a:p>
            <a:r>
              <a:rPr lang="en-US" sz="1800" dirty="0" smtClean="0"/>
              <a:t>There </a:t>
            </a:r>
            <a:r>
              <a:rPr lang="en-US" sz="1800" dirty="0"/>
              <a:t>were 364 pictures taken during the mission. </a:t>
            </a:r>
            <a:endParaRPr lang="en-US" sz="1800" dirty="0" smtClean="0"/>
          </a:p>
          <a:p>
            <a:r>
              <a:rPr lang="en-US" sz="1800" dirty="0" smtClean="0"/>
              <a:t>Mostly </a:t>
            </a:r>
            <a:r>
              <a:rPr lang="en-US" sz="1800" dirty="0"/>
              <a:t>overcast except the line PAVE10_179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375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19 July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200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Wednesday 19 </a:t>
            </a:r>
            <a:r>
              <a:rPr lang="en-US" sz="1800" b="1" dirty="0"/>
              <a:t>July 2017 (DOY </a:t>
            </a:r>
            <a:r>
              <a:rPr lang="en-US" sz="1800" b="1" dirty="0" smtClean="0"/>
              <a:t>200)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Field team targeting joint ground-airborne acquisitions along </a:t>
            </a:r>
            <a:r>
              <a:rPr lang="en-US" sz="1800" dirty="0" err="1" smtClean="0"/>
              <a:t>Sagawon</a:t>
            </a:r>
            <a:r>
              <a:rPr lang="en-US" sz="1800" dirty="0" smtClean="0"/>
              <a:t> River (North Slope)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 smtClean="0"/>
              <a:t>Thursday 20 </a:t>
            </a:r>
            <a:r>
              <a:rPr lang="en-US" sz="1800" b="1" dirty="0"/>
              <a:t>July 2017 (DOY </a:t>
            </a:r>
            <a:r>
              <a:rPr lang="en-US" sz="1800" b="1" dirty="0" smtClean="0"/>
              <a:t>201)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TBD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Friday 21 </a:t>
            </a:r>
            <a:r>
              <a:rPr lang="en-US" sz="1800" b="1" dirty="0"/>
              <a:t>July 2017 (DOY </a:t>
            </a:r>
            <a:r>
              <a:rPr lang="en-US" sz="1800" b="1" dirty="0" smtClean="0"/>
              <a:t>202)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Backup day for </a:t>
            </a:r>
            <a:r>
              <a:rPr lang="en-US" sz="1800" dirty="0"/>
              <a:t>joint ground-airborne acquisitions along </a:t>
            </a:r>
            <a:r>
              <a:rPr lang="en-US" sz="1800" dirty="0" err="1"/>
              <a:t>Sagawon</a:t>
            </a:r>
            <a:r>
              <a:rPr lang="en-US" sz="1800" dirty="0"/>
              <a:t> River (North Slope)</a:t>
            </a:r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0" y="32048"/>
            <a:ext cx="8663880" cy="5775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4856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Ka</a:t>
            </a:r>
            <a:r>
              <a:rPr lang="en-US" b="1" dirty="0" smtClean="0">
                <a:solidFill>
                  <a:schemeClr val="bg1"/>
                </a:solidFill>
              </a:rPr>
              <a:t>-SPAR / NASA 801 and </a:t>
            </a:r>
            <a:r>
              <a:rPr lang="en-US" b="1" dirty="0" err="1" smtClean="0">
                <a:solidFill>
                  <a:schemeClr val="bg1"/>
                </a:solidFill>
              </a:rPr>
              <a:t>ArctiC</a:t>
            </a:r>
            <a:r>
              <a:rPr lang="en-US" b="1" dirty="0" smtClean="0">
                <a:solidFill>
                  <a:schemeClr val="bg1"/>
                </a:solidFill>
              </a:rPr>
              <a:t>-C / N617DH teams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5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Sag River Joint Ground-Air Survey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2" y="1011560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033264"/>
            <a:ext cx="4114800" cy="2743200"/>
          </a:xfrm>
          <a:prstGeom prst="rect">
            <a:avLst/>
          </a:prstGeom>
        </p:spPr>
      </p:pic>
      <p:pic>
        <p:nvPicPr>
          <p:cNvPr id="3" name="Picture 2" descr="beaufort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3848472"/>
            <a:ext cx="2743200" cy="2057400"/>
          </a:xfrm>
          <a:prstGeom prst="rect">
            <a:avLst/>
          </a:prstGeom>
        </p:spPr>
      </p:pic>
      <p:pic>
        <p:nvPicPr>
          <p:cNvPr id="4" name="Picture 3" descr="display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40" y="3848472"/>
            <a:ext cx="2743200" cy="2057400"/>
          </a:xfrm>
          <a:prstGeom prst="rect">
            <a:avLst/>
          </a:prstGeom>
        </p:spPr>
      </p:pic>
      <p:pic>
        <p:nvPicPr>
          <p:cNvPr id="5" name="Picture 4" descr="dispaly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3848472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4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112168"/>
            <a:ext cx="4114800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4" y="1101824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Sag River Joint Ground-Air Survey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58456" y="1388711"/>
            <a:ext cx="548640" cy="22860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201" y="4496544"/>
            <a:ext cx="1776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Visible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1852Z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0681" y="442453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IR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1852Z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2057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 to partly cloudy over the Sag River &amp; eastern North Slope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5306928" y="1400200"/>
            <a:ext cx="548640" cy="22860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8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warning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568" y="3632448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632448"/>
            <a:ext cx="3048000" cy="228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13 July 2017/DOY 194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Deadhorse – </a:t>
            </a:r>
            <a:r>
              <a:rPr lang="en-US" dirty="0" err="1">
                <a:solidFill>
                  <a:schemeClr val="accent2"/>
                </a:solidFill>
              </a:rPr>
              <a:t>Toolik</a:t>
            </a:r>
            <a:r>
              <a:rPr lang="en-US" dirty="0">
                <a:solidFill>
                  <a:schemeClr val="accent2"/>
                </a:solidFill>
              </a:rPr>
              <a:t> Lake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928082"/>
            <a:ext cx="3362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Deadhorse Airport (PASC)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28392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3233" y="370445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5408" y="1400200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pic>
        <p:nvPicPr>
          <p:cNvPr id="13" name="Picture 12" descr="173-sectional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32" y="1328192"/>
            <a:ext cx="3048000" cy="228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743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</p:spTree>
    <p:extLst>
      <p:ext uri="{BB962C8B-B14F-4D97-AF65-F5344CB8AC3E}">
        <p14:creationId xmlns:p14="http://schemas.microsoft.com/office/powerpoint/2010/main" val="334382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4456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24" y="3704456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632448"/>
            <a:ext cx="3048000" cy="228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368" y="1418456"/>
            <a:ext cx="3048000" cy="2286000"/>
          </a:xfrm>
          <a:prstGeom prst="rect">
            <a:avLst/>
          </a:prstGeom>
        </p:spPr>
      </p:pic>
      <p:pic>
        <p:nvPicPr>
          <p:cNvPr id="5" name="Picture 4" descr="14-sectional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52" y="1400200"/>
            <a:ext cx="3048000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13 July 2017/DOY 194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Deadhorse – </a:t>
            </a:r>
            <a:r>
              <a:rPr lang="en-US" dirty="0" err="1">
                <a:solidFill>
                  <a:schemeClr val="accent2"/>
                </a:solidFill>
              </a:rPr>
              <a:t>Toolik</a:t>
            </a:r>
            <a:r>
              <a:rPr lang="en-US" dirty="0">
                <a:solidFill>
                  <a:schemeClr val="accent2"/>
                </a:solidFill>
              </a:rPr>
              <a:t> Lake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208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65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36" y="928082"/>
            <a:ext cx="5410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/>
              <a:t>Anaktuvuk</a:t>
            </a:r>
            <a:r>
              <a:rPr lang="en-US" b="1" dirty="0" smtClean="0"/>
              <a:t> Pass (just south of </a:t>
            </a:r>
            <a:r>
              <a:rPr lang="en-US" b="1" dirty="0" err="1" smtClean="0"/>
              <a:t>Toolik</a:t>
            </a:r>
            <a:r>
              <a:rPr lang="en-US" b="1" dirty="0" smtClean="0"/>
              <a:t> Lake)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59896" y="3704456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47728" y="1472208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</p:spTree>
    <p:extLst>
      <p:ext uri="{BB962C8B-B14F-4D97-AF65-F5344CB8AC3E}">
        <p14:creationId xmlns:p14="http://schemas.microsoft.com/office/powerpoint/2010/main" val="376100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2080591593</TotalTime>
  <Words>585</Words>
  <Application>Microsoft Macintosh PowerPoint</Application>
  <PresentationFormat>Custom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Photo Editor Photo</vt:lpstr>
      <vt:lpstr>PowerPoint Presentation</vt:lpstr>
      <vt:lpstr>19 July 2017/DOY 200 Sag River Joint Ground-Air Survey</vt:lpstr>
      <vt:lpstr>19 July 2017/DOY 200 Sag River Joint Ground-Air Survey</vt:lpstr>
      <vt:lpstr>19 July 2017/DOY 200 72-Hour Look Ahead</vt:lpstr>
      <vt:lpstr>PowerPoint Presentation</vt:lpstr>
      <vt:lpstr>19 July 2017/DOY 200 Sag River Joint Ground-Air Survey</vt:lpstr>
      <vt:lpstr>19 July 2017/DOY 200 Sag River Joint Ground-Air Survey</vt:lpstr>
      <vt:lpstr>13 July 2017/DOY 194  Deadhorse – Toolik Lake</vt:lpstr>
      <vt:lpstr>13 July 2017/DOY 194  Deadhorse – Toolik Lake</vt:lpstr>
      <vt:lpstr>19 July 2017/DOY 200 Sag River Joint Ground-Air Survey</vt:lpstr>
      <vt:lpstr>19 July 2017/DOY 200 Sag River Joint Ground-Air Survey</vt:lpstr>
      <vt:lpstr>19 July 2017/DOY 200 Sag River Joint Ground-Air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3636</cp:revision>
  <cp:lastPrinted>2012-09-27T19:06:18Z</cp:lastPrinted>
  <dcterms:created xsi:type="dcterms:W3CDTF">2011-01-14T21:06:41Z</dcterms:created>
  <dcterms:modified xsi:type="dcterms:W3CDTF">2017-07-20T13:28:24Z</dcterms:modified>
</cp:coreProperties>
</file>